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32.tif" ContentType="image/tiff"/>
  <Override PartName="/ppt/media/image128.png" ContentType="image/png"/>
  <Override PartName="/ppt/media/image119.tif" ContentType="image/tiff"/>
  <Override PartName="/ppt/media/image118.png" ContentType="image/png"/>
  <Override PartName="/ppt/media/image115.png" ContentType="image/png"/>
  <Override PartName="/ppt/media/image107.png" ContentType="image/png"/>
  <Override PartName="/ppt/media/image105.tif" ContentType="image/tiff"/>
  <Override PartName="/ppt/media/image129.png" ContentType="image/png"/>
  <Override PartName="/ppt/media/image103.tif" ContentType="image/tiff"/>
  <Override PartName="/ppt/media/image116.png" ContentType="image/png"/>
  <Override PartName="/ppt/media/image98.png" ContentType="image/png"/>
  <Override PartName="/ppt/media/image97.tif" ContentType="image/tiff"/>
  <Override PartName="/ppt/media/image114.png" ContentType="image/png"/>
  <Override PartName="/ppt/media/image96.png" ContentType="image/png"/>
  <Override PartName="/ppt/media/image113.tif" ContentType="image/tiff"/>
  <Override PartName="/ppt/media/image95.tif" ContentType="image/tiff"/>
  <Override PartName="/ppt/media/image112.png" ContentType="image/png"/>
  <Override PartName="/ppt/media/image94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1.png" ContentType="image/png"/>
  <Override PartName="/ppt/media/image83.png" ContentType="image/png"/>
  <Override PartName="/ppt/media/image80.png" ContentType="image/png"/>
  <Override PartName="/ppt/media/image79.png" ContentType="image/png"/>
  <Override PartName="/ppt/media/image89.tif" ContentType="image/tiff"/>
  <Override PartName="/ppt/media/image8.tif" ContentType="image/tiff"/>
  <Override PartName="/ppt/media/image122.png" ContentType="image/png"/>
  <Override PartName="/ppt/media/image13.png" ContentType="image/png"/>
  <Override PartName="/ppt/media/image38.png" ContentType="image/png"/>
  <Override PartName="/ppt/media/image32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5.tif" ContentType="image/tiff"/>
  <Override PartName="/ppt/media/image33.tif" ContentType="image/tiff"/>
  <Override PartName="/ppt/media/image27.tif" ContentType="image/tiff"/>
  <Override PartName="/ppt/media/image25.tif" ContentType="image/tiff"/>
  <Override PartName="/ppt/media/image19.tif" ContentType="image/tiff"/>
  <Override PartName="/ppt/media/image126.tif" ContentType="image/tiff"/>
  <Override PartName="/ppt/media/image17.tif" ContentType="image/tiff"/>
  <Override PartName="/ppt/media/image36.png" ContentType="image/png"/>
  <Override PartName="/ppt/media/image34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111.tif" ContentType="image/tiff"/>
  <Override PartName="/ppt/media/image28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48.png" ContentType="image/png"/>
  <Override PartName="/ppt/media/image117.png" ContentType="image/png"/>
  <Override PartName="/ppt/media/image99.png" ContentType="image/png"/>
  <Override PartName="/ppt/media/image73.tif" ContentType="image/tiff"/>
  <Override PartName="/ppt/media/image131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7.png" ContentType="image/png"/>
  <Override PartName="/ppt/media/image2.tif" ContentType="image/tiff"/>
  <Override PartName="/ppt/media/image18.png" ContentType="image/png"/>
  <Override PartName="/ppt/media/image124.png" ContentType="image/png"/>
  <Override PartName="/ppt/media/image15.png" ContentType="image/png"/>
  <Override PartName="/ppt/media/image109.png" ContentType="image/png"/>
  <Override PartName="/ppt/media/image65.tif" ContentType="image/tiff"/>
  <Override PartName="/ppt/media/image10.png" ContentType="image/png"/>
  <Override PartName="/ppt/media/image121.png" ContentType="image/png"/>
  <Override PartName="/ppt/media/image12.png" ContentType="image/png"/>
  <Override PartName="/ppt/media/image120.tif" ContentType="image/tiff"/>
  <Override PartName="/ppt/media/image11.tif" ContentType="image/tiff"/>
  <Override PartName="/ppt/media/image37.png" ContentType="image/png"/>
  <Override PartName="/ppt/media/image123.png" ContentType="image/png"/>
  <Override PartName="/ppt/media/image14.png" ContentType="image/png"/>
  <Override PartName="/ppt/media/image39.png" ContentType="image/png"/>
  <Override PartName="/ppt/media/image125.png" ContentType="image/png"/>
  <Override PartName="/ppt/media/image81.tif" ContentType="image/tiff"/>
  <Override PartName="/ppt/media/image16.png" ContentType="image/png"/>
  <Override PartName="/ppt/media/image41.tif" ContentType="image/tiff"/>
  <Override PartName="/ppt/media/image40.png" ContentType="image/png"/>
  <Override PartName="/ppt/media/image42.png" ContentType="image/png"/>
  <Override PartName="/ppt/media/image44.png" ContentType="image/png"/>
  <Override PartName="/ppt/media/image43.tif" ContentType="image/tiff"/>
  <Override PartName="/ppt/media/image69.png" ContentType="image/png"/>
  <Override PartName="/ppt/media/image49.tif" ContentType="image/tiff"/>
  <Override PartName="/ppt/media/image50.png" ContentType="image/png"/>
  <Override PartName="/ppt/media/image52.png" ContentType="image/png"/>
  <Override PartName="/ppt/media/image51.tif" ContentType="image/tiff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7.tif" ContentType="image/tiff"/>
  <Override PartName="/ppt/media/image58.png" ContentType="image/png"/>
  <Override PartName="/ppt/media/image59.tif" ContentType="image/tiff"/>
  <Override PartName="/ppt/media/image63.png" ContentType="image/png"/>
  <Override PartName="/ppt/media/image66.png" ContentType="image/png"/>
  <Override PartName="/ppt/media/image67.tif" ContentType="image/tiff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4.png" ContentType="image/png"/>
  <Override PartName="/ppt/media/image75.tif" ContentType="image/tiff"/>
  <Override PartName="/ppt/media/image7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08760" y="3682080"/>
            <a:ext cx="10960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6225120" y="160452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 type="body"/>
          </p:nvPr>
        </p:nvSpPr>
        <p:spPr>
          <a:xfrm>
            <a:off x="60876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5"/>
          <p:cNvSpPr>
            <a:spLocks noGrp="1"/>
          </p:cNvSpPr>
          <p:nvPr>
            <p:ph type="body"/>
          </p:nvPr>
        </p:nvSpPr>
        <p:spPr>
          <a:xfrm>
            <a:off x="6225120" y="3682080"/>
            <a:ext cx="5348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431460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 type="body"/>
          </p:nvPr>
        </p:nvSpPr>
        <p:spPr>
          <a:xfrm>
            <a:off x="8020440" y="160452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 type="body"/>
          </p:nvPr>
        </p:nvSpPr>
        <p:spPr>
          <a:xfrm>
            <a:off x="60876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6"/>
          <p:cNvSpPr>
            <a:spLocks noGrp="1"/>
          </p:cNvSpPr>
          <p:nvPr>
            <p:ph type="body"/>
          </p:nvPr>
        </p:nvSpPr>
        <p:spPr>
          <a:xfrm>
            <a:off x="431460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7"/>
          <p:cNvSpPr>
            <a:spLocks noGrp="1"/>
          </p:cNvSpPr>
          <p:nvPr>
            <p:ph type="body"/>
          </p:nvPr>
        </p:nvSpPr>
        <p:spPr>
          <a:xfrm>
            <a:off x="8020440" y="3682080"/>
            <a:ext cx="3529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subTitle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2" Type="http://schemas.openxmlformats.org/officeDocument/2006/relationships/slideLayout" Target="../slideLayouts/slideLayout2.xml"/><Relationship Id="rId13" Type="http://schemas.openxmlformats.org/officeDocument/2006/relationships/slideLayout" Target="../slideLayouts/slideLayout3.xml"/><Relationship Id="rId14" Type="http://schemas.openxmlformats.org/officeDocument/2006/relationships/slideLayout" Target="../slideLayouts/slideLayout4.xml"/><Relationship Id="rId15" Type="http://schemas.openxmlformats.org/officeDocument/2006/relationships/slideLayout" Target="../slideLayouts/slideLayout5.xml"/><Relationship Id="rId16" Type="http://schemas.openxmlformats.org/officeDocument/2006/relationships/slideLayout" Target="../slideLayouts/slideLayout6.xml"/><Relationship Id="rId17" Type="http://schemas.openxmlformats.org/officeDocument/2006/relationships/slideLayout" Target="../slideLayouts/slideLayout7.xml"/><Relationship Id="rId18" Type="http://schemas.openxmlformats.org/officeDocument/2006/relationships/slideLayout" Target="../slideLayouts/slideLayout8.xml"/><Relationship Id="rId1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tif"/><Relationship Id="rId10" Type="http://schemas.openxmlformats.org/officeDocument/2006/relationships/image" Target="../media/image18.png"/><Relationship Id="rId11" Type="http://schemas.openxmlformats.org/officeDocument/2006/relationships/image" Target="../media/image19.tif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tif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6.png"/><Relationship Id="rId3" Type="http://schemas.openxmlformats.org/officeDocument/2006/relationships/image" Target="../media/image27.ti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tif"/><Relationship Id="rId10" Type="http://schemas.openxmlformats.org/officeDocument/2006/relationships/image" Target="../media/image34.png"/><Relationship Id="rId11" Type="http://schemas.openxmlformats.org/officeDocument/2006/relationships/image" Target="../media/image35.tif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tif"/><Relationship Id="rId18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2.png"/><Relationship Id="rId3" Type="http://schemas.openxmlformats.org/officeDocument/2006/relationships/image" Target="../media/image43.ti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tif"/><Relationship Id="rId10" Type="http://schemas.openxmlformats.org/officeDocument/2006/relationships/image" Target="../media/image50.png"/><Relationship Id="rId11" Type="http://schemas.openxmlformats.org/officeDocument/2006/relationships/image" Target="../media/image51.tif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tif"/><Relationship Id="rId1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8.png"/><Relationship Id="rId3" Type="http://schemas.openxmlformats.org/officeDocument/2006/relationships/image" Target="../media/image59.tif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tif"/><Relationship Id="rId10" Type="http://schemas.openxmlformats.org/officeDocument/2006/relationships/image" Target="../media/image66.png"/><Relationship Id="rId11" Type="http://schemas.openxmlformats.org/officeDocument/2006/relationships/image" Target="../media/image67.tif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tif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4.png"/><Relationship Id="rId3" Type="http://schemas.openxmlformats.org/officeDocument/2006/relationships/image" Target="../media/image75.ti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tif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8.png"/><Relationship Id="rId3" Type="http://schemas.openxmlformats.org/officeDocument/2006/relationships/image" Target="../media/image89.tif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tif"/><Relationship Id="rId10" Type="http://schemas.openxmlformats.org/officeDocument/2006/relationships/image" Target="../media/image96.png"/><Relationship Id="rId11" Type="http://schemas.openxmlformats.org/officeDocument/2006/relationships/image" Target="../media/image97.tif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tif"/><Relationship Id="rId18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4.png"/><Relationship Id="rId3" Type="http://schemas.openxmlformats.org/officeDocument/2006/relationships/image" Target="../media/image105.tif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tif"/><Relationship Id="rId1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2.png"/><Relationship Id="rId3" Type="http://schemas.openxmlformats.org/officeDocument/2006/relationships/image" Target="../media/image113.tif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tif"/><Relationship Id="rId10" Type="http://schemas.openxmlformats.org/officeDocument/2006/relationships/image" Target="../media/image120.tif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tif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tif"/><Relationship Id="rId23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0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1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I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S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I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S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M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S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t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a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s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s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h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o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o</a:t>
            </a: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5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6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9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 fontScale="94000"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1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2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3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4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6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7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18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PlaceHolder 14"/>
          <p:cNvSpPr>
            <a:spLocks noGrp="1"/>
          </p:cNvSpPr>
          <p:nvPr>
            <p:ph type="title"/>
          </p:nvPr>
        </p:nvSpPr>
        <p:spPr>
          <a:xfrm>
            <a:off x="249840" y="3545280"/>
            <a:ext cx="10839600" cy="270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lnSpc>
                <a:spcPct val="93000"/>
              </a:lnSpc>
            </a:pPr>
            <a:r>
              <a:rPr b="1" lang="en-US" sz="8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5"/>
          <p:cNvSpPr>
            <a:spLocks noGrp="1"/>
          </p:cNvSpPr>
          <p:nvPr>
            <p:ph type="body"/>
          </p:nvPr>
        </p:nvSpPr>
        <p:spPr>
          <a:xfrm>
            <a:off x="246960" y="1704960"/>
            <a:ext cx="10839600" cy="1660320"/>
          </a:xfrm>
          <a:prstGeom prst="rect">
            <a:avLst/>
          </a:prstGeom>
        </p:spPr>
        <p:txBody>
          <a:bodyPr lIns="0" rIns="0" tIns="0" bIns="0" anchor="b">
            <a:normAutofit fontScale="52000"/>
          </a:bodyPr>
          <a:p>
            <a:pPr marL="432000" indent="-324000">
              <a:lnSpc>
                <a:spcPct val="11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1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1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1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1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24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25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  <p:sldLayoutId id="2147483660" r:id="rId2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65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67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68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69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71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72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73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74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75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76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77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78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79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80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86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88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89" name="Image" descr="Image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0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1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92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93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94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95" name="logoill.pdf" descr="logoill.pdf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6" name="mcstas-logo.pdf" descr="mcstas-logo.pdf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7" name="PSI-Logo_trans.png" descr="PSI-Logo_trans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8" name="ku-logo.pdf" descr="ku-logo.pdf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99" name="ESS_Logo_Frugal_Blue_cmyk.png" descr="ESS_Logo_Frugal_Blue_cmy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00" name="Image" descr="Image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40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142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143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44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5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146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147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48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49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0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1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2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53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54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155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409640" cy="45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161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162" name="CustomShape 17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163" name="Group 18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164" name="Image" descr="Image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65" name="CustomShape 19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6" name="Group 20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167" name="CustomShape 21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168" name="Group 22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169" name="CustomShape 23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170" name="logoill.pdf" descr="logoill.pdf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71" name="mcstas-logo.pdf" descr="mcstas-logo.pdf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72" name="PSI-Logo_trans.png" descr="PSI-Logo_trans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73" name="ku-logo.pdf" descr="ku-logo.pdf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174" name="ESS_Logo_Frugal_Blue_cmyk.png" descr="ESS_Logo_Frugal_Blue_cmy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175" name="Image" descr="Image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15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217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218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19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0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221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222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223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224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25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26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27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28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229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230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604836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15"/>
          <p:cNvSpPr>
            <a:spLocks noGrp="1"/>
          </p:cNvSpPr>
          <p:nvPr>
            <p:ph type="body"/>
          </p:nvPr>
        </p:nvSpPr>
        <p:spPr>
          <a:xfrm>
            <a:off x="1774800" y="1706400"/>
            <a:ext cx="604836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16"/>
          <p:cNvSpPr>
            <a:spLocks noGrp="1"/>
          </p:cNvSpPr>
          <p:nvPr>
            <p:ph type="body"/>
          </p:nvPr>
        </p:nvSpPr>
        <p:spPr>
          <a:xfrm>
            <a:off x="8331120" y="849600"/>
            <a:ext cx="3858840" cy="25052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7"/>
          <p:cNvSpPr>
            <a:spLocks noGrp="1"/>
          </p:cNvSpPr>
          <p:nvPr>
            <p:ph type="body"/>
          </p:nvPr>
        </p:nvSpPr>
        <p:spPr>
          <a:xfrm>
            <a:off x="8331120" y="3563640"/>
            <a:ext cx="3858840" cy="2505240"/>
          </a:xfrm>
          <a:prstGeom prst="rect">
            <a:avLst/>
          </a:prstGeom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18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238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239" name="CustomShape 19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240" name="Group 20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241" name="Image" descr="Image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42" name="CustomShape 21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3" name="Group 22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244" name="CustomShape 23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245" name="Group 24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246" name="CustomShape 25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247" name="logoill.pdf" descr="logoill.pdf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48" name="mcstas-logo.pdf" descr="mcstas-logo.pdf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49" name="PSI-Logo_trans.png" descr="PSI-Logo_trans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50" name="ku-logo.pdf" descr="ku-logo.pdf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251" name="ESS_Logo_Frugal_Blue_cmyk.png" descr="ESS_Logo_Frugal_Blue_cmy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252" name="Image" descr="Image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92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294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295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96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7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298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299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300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301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02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03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04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05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306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307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PlaceHolder 14"/>
          <p:cNvSpPr>
            <a:spLocks noGrp="1"/>
          </p:cNvSpPr>
          <p:nvPr>
            <p:ph type="title"/>
          </p:nvPr>
        </p:nvSpPr>
        <p:spPr>
          <a:xfrm>
            <a:off x="4221360" y="426240"/>
            <a:ext cx="686556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15"/>
          <p:cNvSpPr>
            <a:spLocks noGrp="1"/>
          </p:cNvSpPr>
          <p:nvPr>
            <p:ph type="body"/>
          </p:nvPr>
        </p:nvSpPr>
        <p:spPr>
          <a:xfrm>
            <a:off x="4221360" y="1706400"/>
            <a:ext cx="686556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16"/>
          <p:cNvSpPr>
            <a:spLocks noGrp="1"/>
          </p:cNvSpPr>
          <p:nvPr>
            <p:ph type="body"/>
          </p:nvPr>
        </p:nvSpPr>
        <p:spPr>
          <a:xfrm>
            <a:off x="0" y="1314360"/>
            <a:ext cx="3707640" cy="2454840"/>
          </a:xfrm>
          <a:prstGeom prst="rect">
            <a:avLst/>
          </a:prstGeom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17"/>
          <p:cNvSpPr>
            <a:spLocks noGrp="1"/>
          </p:cNvSpPr>
          <p:nvPr>
            <p:ph type="body"/>
          </p:nvPr>
        </p:nvSpPr>
        <p:spPr>
          <a:xfrm>
            <a:off x="0" y="3968280"/>
            <a:ext cx="3707640" cy="2454840"/>
          </a:xfrm>
          <a:prstGeom prst="rect">
            <a:avLst/>
          </a:prstGeom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18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315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316" name="CustomShape 19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317" name="Group 20"/>
          <p:cNvGrpSpPr/>
          <p:nvPr/>
        </p:nvGrpSpPr>
        <p:grpSpPr>
          <a:xfrm>
            <a:off x="10644840" y="936000"/>
            <a:ext cx="1506600" cy="5583960"/>
            <a:chOff x="10644840" y="936000"/>
            <a:chExt cx="1506600" cy="5583960"/>
          </a:xfrm>
        </p:grpSpPr>
        <p:pic>
          <p:nvPicPr>
            <p:cNvPr id="318" name="Image" descr="Image"/>
            <p:cNvPicPr/>
            <p:nvPr/>
          </p:nvPicPr>
          <p:blipFill>
            <a:blip r:embed="rId11"/>
            <a:stretch/>
          </p:blipFill>
          <p:spPr>
            <a:xfrm>
              <a:off x="1064484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9" name="CustomShape 21"/>
            <p:cNvSpPr/>
            <p:nvPr/>
          </p:nvSpPr>
          <p:spPr>
            <a:xfrm>
              <a:off x="1067112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0" name="Group 22"/>
            <p:cNvGrpSpPr/>
            <p:nvPr/>
          </p:nvGrpSpPr>
          <p:grpSpPr>
            <a:xfrm>
              <a:off x="10806120" y="986040"/>
              <a:ext cx="1270440" cy="5510520"/>
              <a:chOff x="10806120" y="986040"/>
              <a:chExt cx="1270440" cy="5510520"/>
            </a:xfrm>
          </p:grpSpPr>
          <p:sp>
            <p:nvSpPr>
              <p:cNvPr id="321" name="CustomShape 23"/>
              <p:cNvSpPr/>
              <p:nvPr/>
            </p:nvSpPr>
            <p:spPr>
              <a:xfrm>
                <a:off x="1080612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322" name="Group 24"/>
              <p:cNvGrpSpPr/>
              <p:nvPr/>
            </p:nvGrpSpPr>
            <p:grpSpPr>
              <a:xfrm>
                <a:off x="11351160" y="986040"/>
                <a:ext cx="725400" cy="757080"/>
                <a:chOff x="11351160" y="986040"/>
                <a:chExt cx="725400" cy="757080"/>
              </a:xfrm>
            </p:grpSpPr>
            <p:sp>
              <p:nvSpPr>
                <p:cNvPr id="323" name="CustomShape 25"/>
                <p:cNvSpPr/>
                <p:nvPr/>
              </p:nvSpPr>
              <p:spPr>
                <a:xfrm>
                  <a:off x="1135368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324" name="logoill.pdf" descr="logoill.pdf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183788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25" name="mcstas-logo.pdf" descr="mcstas-logo.pdf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1135116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26" name="PSI-Logo_trans.png" descr="PSI-Logo_trans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1162152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27" name="ku-logo.pdf" descr="ku-logo.pdf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1148220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28" name="ESS_Logo_Frugal_Blue_cmyk.png" descr="ESS_Logo_Frugal_Blue_cmy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1156608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329" name="Image" descr="Image"/>
            <p:cNvPicPr/>
            <p:nvPr/>
          </p:nvPicPr>
          <p:blipFill>
            <a:blip r:embed="rId17"/>
            <a:stretch/>
          </p:blipFill>
          <p:spPr>
            <a:xfrm>
              <a:off x="1068912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69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371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372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73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4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375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376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377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378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79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80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81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382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383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384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14"/>
          <p:cNvSpPr>
            <a:spLocks noGrp="1"/>
          </p:cNvSpPr>
          <p:nvPr>
            <p:ph type="title"/>
          </p:nvPr>
        </p:nvSpPr>
        <p:spPr>
          <a:xfrm>
            <a:off x="247680" y="980640"/>
            <a:ext cx="3740040" cy="41760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15"/>
          <p:cNvSpPr>
            <a:spLocks noGrp="1"/>
          </p:cNvSpPr>
          <p:nvPr>
            <p:ph type="body"/>
          </p:nvPr>
        </p:nvSpPr>
        <p:spPr>
          <a:xfrm>
            <a:off x="247680" y="4407120"/>
            <a:ext cx="3740040" cy="1843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16"/>
          <p:cNvSpPr>
            <a:spLocks noGrp="1"/>
          </p:cNvSpPr>
          <p:nvPr>
            <p:ph type="body"/>
          </p:nvPr>
        </p:nvSpPr>
        <p:spPr>
          <a:xfrm>
            <a:off x="4222800" y="979200"/>
            <a:ext cx="3740040" cy="41724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17"/>
          <p:cNvSpPr>
            <a:spLocks noGrp="1"/>
          </p:cNvSpPr>
          <p:nvPr>
            <p:ph type="body"/>
          </p:nvPr>
        </p:nvSpPr>
        <p:spPr>
          <a:xfrm>
            <a:off x="8197920" y="979200"/>
            <a:ext cx="3740040" cy="417240"/>
          </a:xfrm>
          <a:prstGeom prst="rect">
            <a:avLst/>
          </a:prstGeom>
        </p:spPr>
        <p:txBody>
          <a:bodyPr lIns="0" rIns="0" tIns="0" bIns="0">
            <a:normAutofit fontScale="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18"/>
          <p:cNvSpPr>
            <a:spLocks noGrp="1"/>
          </p:cNvSpPr>
          <p:nvPr>
            <p:ph type="body"/>
          </p:nvPr>
        </p:nvSpPr>
        <p:spPr>
          <a:xfrm>
            <a:off x="247680" y="1546200"/>
            <a:ext cx="3740040" cy="2663640"/>
          </a:xfrm>
          <a:prstGeom prst="rect">
            <a:avLst/>
          </a:prstGeom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19"/>
          <p:cNvSpPr>
            <a:spLocks noGrp="1"/>
          </p:cNvSpPr>
          <p:nvPr>
            <p:ph type="body"/>
          </p:nvPr>
        </p:nvSpPr>
        <p:spPr>
          <a:xfrm>
            <a:off x="4223160" y="1548720"/>
            <a:ext cx="3740040" cy="2663640"/>
          </a:xfrm>
          <a:prstGeom prst="rect">
            <a:avLst/>
          </a:prstGeom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0"/>
          <p:cNvSpPr>
            <a:spLocks noGrp="1"/>
          </p:cNvSpPr>
          <p:nvPr>
            <p:ph type="body"/>
          </p:nvPr>
        </p:nvSpPr>
        <p:spPr>
          <a:xfrm>
            <a:off x="8198640" y="1546200"/>
            <a:ext cx="3740040" cy="2663640"/>
          </a:xfrm>
          <a:prstGeom prst="rect">
            <a:avLst/>
          </a:prstGeom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1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395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396" name="Group 22"/>
          <p:cNvGrpSpPr/>
          <p:nvPr/>
        </p:nvGrpSpPr>
        <p:grpSpPr>
          <a:xfrm>
            <a:off x="3113280" y="252000"/>
            <a:ext cx="689760" cy="720000"/>
            <a:chOff x="3113280" y="252000"/>
            <a:chExt cx="689760" cy="720000"/>
          </a:xfrm>
        </p:grpSpPr>
        <p:sp>
          <p:nvSpPr>
            <p:cNvPr id="397" name="CustomShape 23"/>
            <p:cNvSpPr/>
            <p:nvPr/>
          </p:nvSpPr>
          <p:spPr>
            <a:xfrm>
              <a:off x="3115800" y="682560"/>
              <a:ext cx="110880" cy="16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8" name="logoill.pdf" descr="logoill.pdf"/>
            <p:cNvPicPr/>
            <p:nvPr/>
          </p:nvPicPr>
          <p:blipFill>
            <a:blip r:embed="rId11"/>
            <a:stretch/>
          </p:blipFill>
          <p:spPr>
            <a:xfrm>
              <a:off x="3575880" y="689040"/>
              <a:ext cx="155880" cy="1490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9" name="mcstas-logo.pdf" descr="mcstas-logo.pdf"/>
            <p:cNvPicPr/>
            <p:nvPr/>
          </p:nvPicPr>
          <p:blipFill>
            <a:blip r:embed="rId12"/>
            <a:stretch/>
          </p:blipFill>
          <p:spPr>
            <a:xfrm>
              <a:off x="3113280" y="252000"/>
              <a:ext cx="689760" cy="405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0" name="PSI-Logo_trans.png" descr="PSI-Logo_trans.png"/>
            <p:cNvPicPr/>
            <p:nvPr/>
          </p:nvPicPr>
          <p:blipFill>
            <a:blip r:embed="rId13"/>
            <a:stretch/>
          </p:blipFill>
          <p:spPr>
            <a:xfrm>
              <a:off x="3370320" y="728640"/>
              <a:ext cx="194040" cy="709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1" name="ku-logo.pdf" descr="ku-logo.pdf"/>
            <p:cNvPicPr/>
            <p:nvPr/>
          </p:nvPicPr>
          <p:blipFill>
            <a:blip r:embed="rId14"/>
            <a:stretch/>
          </p:blipFill>
          <p:spPr>
            <a:xfrm>
              <a:off x="3237840" y="681120"/>
              <a:ext cx="121680" cy="165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2" name="ESS_Logo_Frugal_Blue_cmyk.png" descr="ESS_Logo_Frugal_Blue_cmyk.png"/>
            <p:cNvPicPr/>
            <p:nvPr/>
          </p:nvPicPr>
          <p:blipFill>
            <a:blip r:embed="rId15"/>
            <a:stretch/>
          </p:blipFill>
          <p:spPr>
            <a:xfrm>
              <a:off x="3317760" y="829440"/>
              <a:ext cx="265320" cy="14256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03" name="CustomShape 24"/>
          <p:cNvSpPr/>
          <p:nvPr/>
        </p:nvSpPr>
        <p:spPr>
          <a:xfrm>
            <a:off x="1925640" y="155160"/>
            <a:ext cx="1002240" cy="720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algn="ctr">
              <a:lnSpc>
                <a:spcPct val="11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2021 ISIS</a:t>
            </a:r>
            <a:br/>
            <a:r>
              <a:rPr b="1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McStas School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4" name="CustomShape 25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44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446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447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48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9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450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451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452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453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54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55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56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57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458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59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3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PlaceHolder 14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15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464" name="ESS.png" descr="ESS.png"/>
          <p:cNvPicPr/>
          <p:nvPr/>
        </p:nvPicPr>
        <p:blipFill>
          <a:blip r:embed="rId10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sp>
        <p:nvSpPr>
          <p:cNvPr id="465" name="CustomShape 16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grpSp>
        <p:nvGrpSpPr>
          <p:cNvPr id="466" name="Group 17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467" name="Image" descr="Image"/>
            <p:cNvPicPr/>
            <p:nvPr/>
          </p:nvPicPr>
          <p:blipFill>
            <a:blip r:embed="rId11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68" name="CustomShape 18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9" name="Group 19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470" name="CustomShape 20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471" name="Group 21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472" name="CustomShape 22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473" name="logoill.pdf" descr="logoill.pdf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74" name="mcstas-logo.pdf" descr="mcstas-logo.pdf"/>
                <p:cNvPicPr/>
                <p:nvPr/>
              </p:nvPicPr>
              <p:blipFill>
                <a:blip r:embed="rId13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75" name="PSI-Logo_trans.png" descr="PSI-Logo_trans.png"/>
                <p:cNvPicPr/>
                <p:nvPr/>
              </p:nvPicPr>
              <p:blipFill>
                <a:blip r:embed="rId14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76" name="ku-logo.pdf" descr="ku-logo.pdf"/>
                <p:cNvPicPr/>
                <p:nvPr/>
              </p:nvPicPr>
              <p:blipFill>
                <a:blip r:embed="rId15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477" name="ESS_Logo_Frugal_Blue_cmyk.png" descr="ESS_Logo_Frugal_Blue_cmyk.png"/>
                <p:cNvPicPr/>
                <p:nvPr/>
              </p:nvPicPr>
              <p:blipFill>
                <a:blip r:embed="rId16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478" name="Image" descr="Image"/>
            <p:cNvPicPr/>
            <p:nvPr/>
          </p:nvPicPr>
          <p:blipFill>
            <a:blip r:embed="rId17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79" name="PlaceHolder 23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521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522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23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4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525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526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527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528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29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30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31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32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533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534" name="PlaceHolder 11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5" name="PlaceHolder 12"/>
          <p:cNvSpPr>
            <a:spLocks noGrp="1"/>
          </p:cNvSpPr>
          <p:nvPr>
            <p:ph type="title"/>
          </p:nvPr>
        </p:nvSpPr>
        <p:spPr>
          <a:xfrm>
            <a:off x="608760" y="273600"/>
            <a:ext cx="10960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13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76" name="CustomShape 4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ESS.png" descr="ESS.png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578" name="Group 5"/>
          <p:cNvGrpSpPr/>
          <p:nvPr/>
        </p:nvGrpSpPr>
        <p:grpSpPr>
          <a:xfrm>
            <a:off x="16920" y="936000"/>
            <a:ext cx="1506600" cy="5583960"/>
            <a:chOff x="16920" y="936000"/>
            <a:chExt cx="1506600" cy="5583960"/>
          </a:xfrm>
        </p:grpSpPr>
        <p:pic>
          <p:nvPicPr>
            <p:cNvPr id="579" name="Image" descr="Image"/>
            <p:cNvPicPr/>
            <p:nvPr/>
          </p:nvPicPr>
          <p:blipFill>
            <a:blip r:embed="rId3"/>
            <a:stretch/>
          </p:blipFill>
          <p:spPr>
            <a:xfrm>
              <a:off x="16920" y="936000"/>
              <a:ext cx="1506600" cy="5583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80" name="CustomShape 6"/>
            <p:cNvSpPr/>
            <p:nvPr/>
          </p:nvSpPr>
          <p:spPr>
            <a:xfrm>
              <a:off x="43560" y="965520"/>
              <a:ext cx="1453680" cy="79128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81" name="Group 7"/>
            <p:cNvGrpSpPr/>
            <p:nvPr/>
          </p:nvGrpSpPr>
          <p:grpSpPr>
            <a:xfrm>
              <a:off x="178200" y="986040"/>
              <a:ext cx="1270800" cy="5510520"/>
              <a:chOff x="178200" y="986040"/>
              <a:chExt cx="1270800" cy="5510520"/>
            </a:xfrm>
          </p:grpSpPr>
          <p:sp>
            <p:nvSpPr>
              <p:cNvPr id="582" name="CustomShape 8"/>
              <p:cNvSpPr/>
              <p:nvPr/>
            </p:nvSpPr>
            <p:spPr>
              <a:xfrm>
                <a:off x="178200" y="5464080"/>
                <a:ext cx="1184040" cy="1032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b">
                <a:normAutofit/>
              </a:bodyPr>
              <a:p>
                <a:pPr algn="ctr">
                  <a:lnSpc>
                    <a:spcPct val="110000"/>
                  </a:lnSpc>
                </a:pPr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2021 Virtual ISIS</a:t>
                </a:r>
                <a:br/>
                <a:r>
                  <a:rPr b="1" i="1" lang="en-US" sz="159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McStas School</a:t>
                </a:r>
                <a:endParaRPr b="0" lang="en-US" sz="1590" spc="-1" strike="noStrike">
                  <a:latin typeface="Arial"/>
                </a:endParaRPr>
              </a:p>
            </p:txBody>
          </p:sp>
          <p:grpSp>
            <p:nvGrpSpPr>
              <p:cNvPr id="583" name="Group 9"/>
              <p:cNvGrpSpPr/>
              <p:nvPr/>
            </p:nvGrpSpPr>
            <p:grpSpPr>
              <a:xfrm>
                <a:off x="723600" y="986040"/>
                <a:ext cx="725400" cy="757080"/>
                <a:chOff x="723600" y="986040"/>
                <a:chExt cx="725400" cy="757080"/>
              </a:xfrm>
            </p:grpSpPr>
            <p:sp>
              <p:nvSpPr>
                <p:cNvPr id="584" name="CustomShape 10"/>
                <p:cNvSpPr/>
                <p:nvPr/>
              </p:nvSpPr>
              <p:spPr>
                <a:xfrm>
                  <a:off x="726120" y="1438560"/>
                  <a:ext cx="116640" cy="170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rgbClr val="990000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pic>
              <p:nvPicPr>
                <p:cNvPr id="585" name="logoill.pdf" descr="logoill.pdf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209960" y="1445400"/>
                  <a:ext cx="163800" cy="15660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86" name="mcstas-logo.pdf" descr="mcstas-logo.pdf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723600" y="986040"/>
                  <a:ext cx="725400" cy="42624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87" name="PSI-Logo_trans.png" descr="PSI-Logo_trans.png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993960" y="1487160"/>
                  <a:ext cx="204120" cy="7452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88" name="ku-logo.pdf" descr="ku-logo.pdf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854640" y="1437120"/>
                  <a:ext cx="128160" cy="173880"/>
                </a:xfrm>
                <a:prstGeom prst="rect">
                  <a:avLst/>
                </a:prstGeom>
                <a:ln w="12600">
                  <a:noFill/>
                </a:ln>
              </p:spPr>
            </p:pic>
            <p:pic>
              <p:nvPicPr>
                <p:cNvPr id="589" name="ESS_Logo_Frugal_Blue_cmyk.png" descr="ESS_Logo_Frugal_Blue_cmyk.png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938520" y="1593360"/>
                  <a:ext cx="279000" cy="14976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</p:grpSp>
        <p:pic>
          <p:nvPicPr>
            <p:cNvPr id="590" name="Image" descr="Image"/>
            <p:cNvPicPr/>
            <p:nvPr/>
          </p:nvPicPr>
          <p:blipFill>
            <a:blip r:embed="rId9"/>
            <a:stretch/>
          </p:blipFill>
          <p:spPr>
            <a:xfrm>
              <a:off x="61200" y="997920"/>
              <a:ext cx="617400" cy="61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591" name="CustomShape 1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3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DTU Fysik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94" name="CustomShape 14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2021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95" name="CustomShape 15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6"/>
          <p:cNvSpPr/>
          <p:nvPr/>
        </p:nvSpPr>
        <p:spPr>
          <a:xfrm>
            <a:off x="-6840" y="-37800"/>
            <a:ext cx="12192840" cy="68612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7"/>
          <p:cNvSpPr/>
          <p:nvPr/>
        </p:nvSpPr>
        <p:spPr>
          <a:xfrm>
            <a:off x="4870440" y="1651320"/>
            <a:ext cx="2387880" cy="348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PlaceHolder 18"/>
          <p:cNvSpPr>
            <a:spLocks noGrp="1"/>
          </p:cNvSpPr>
          <p:nvPr>
            <p:ph type="sldNum"/>
          </p:nvPr>
        </p:nvSpPr>
        <p:spPr>
          <a:xfrm rot="10800000">
            <a:off x="126720" y="697608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9" name="CustomShape 19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0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rgbClr val="99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Image" descr="Image"/>
          <p:cNvPicPr/>
          <p:nvPr/>
        </p:nvPicPr>
        <p:blipFill>
          <a:blip r:embed="rId10"/>
          <a:stretch/>
        </p:blipFill>
        <p:spPr>
          <a:xfrm>
            <a:off x="604800" y="2381400"/>
            <a:ext cx="3885840" cy="2095200"/>
          </a:xfrm>
          <a:prstGeom prst="rect">
            <a:avLst/>
          </a:prstGeom>
          <a:ln w="12600">
            <a:noFill/>
          </a:ln>
        </p:spPr>
      </p:pic>
      <p:grpSp>
        <p:nvGrpSpPr>
          <p:cNvPr id="602" name="Group 21"/>
          <p:cNvGrpSpPr/>
          <p:nvPr/>
        </p:nvGrpSpPr>
        <p:grpSpPr>
          <a:xfrm>
            <a:off x="3041280" y="4876200"/>
            <a:ext cx="1302480" cy="1359720"/>
            <a:chOff x="3041280" y="4876200"/>
            <a:chExt cx="1302480" cy="1359720"/>
          </a:xfrm>
        </p:grpSpPr>
        <p:sp>
          <p:nvSpPr>
            <p:cNvPr id="603" name="CustomShape 22"/>
            <p:cNvSpPr/>
            <p:nvPr/>
          </p:nvSpPr>
          <p:spPr>
            <a:xfrm>
              <a:off x="3045600" y="5689080"/>
              <a:ext cx="209520" cy="30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4" name="logoill.pdf" descr="logoill.pdf"/>
            <p:cNvPicPr/>
            <p:nvPr/>
          </p:nvPicPr>
          <p:blipFill>
            <a:blip r:embed="rId11"/>
            <a:stretch/>
          </p:blipFill>
          <p:spPr>
            <a:xfrm>
              <a:off x="3914640" y="5701320"/>
              <a:ext cx="294480" cy="2815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5" name="mcstas-logo.pdf" descr="mcstas-logo.pdf"/>
            <p:cNvPicPr/>
            <p:nvPr/>
          </p:nvPicPr>
          <p:blipFill>
            <a:blip r:embed="rId12"/>
            <a:stretch/>
          </p:blipFill>
          <p:spPr>
            <a:xfrm>
              <a:off x="3041280" y="4876200"/>
              <a:ext cx="1302480" cy="765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6" name="PSI-Logo_trans.png" descr="PSI-Logo_trans.png"/>
            <p:cNvPicPr/>
            <p:nvPr/>
          </p:nvPicPr>
          <p:blipFill>
            <a:blip r:embed="rId13"/>
            <a:stretch/>
          </p:blipFill>
          <p:spPr>
            <a:xfrm>
              <a:off x="3526560" y="5776200"/>
              <a:ext cx="366840" cy="1339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7" name="ku-logo.pdf" descr="ku-logo.pdf"/>
            <p:cNvPicPr/>
            <p:nvPr/>
          </p:nvPicPr>
          <p:blipFill>
            <a:blip r:embed="rId14"/>
            <a:stretch/>
          </p:blipFill>
          <p:spPr>
            <a:xfrm>
              <a:off x="3276360" y="5686560"/>
              <a:ext cx="230040" cy="3128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8" name="ESS_Logo_Frugal_Blue_cmyk.png" descr="ESS_Logo_Frugal_Blue_cmyk.png"/>
            <p:cNvPicPr/>
            <p:nvPr/>
          </p:nvPicPr>
          <p:blipFill>
            <a:blip r:embed="rId15"/>
            <a:stretch/>
          </p:blipFill>
          <p:spPr>
            <a:xfrm>
              <a:off x="3426840" y="5966640"/>
              <a:ext cx="501120" cy="2692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609" name="CustomShape 23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2021 ISIS McStas school</a:t>
            </a:r>
            <a:endParaRPr b="0" lang="en-US" sz="700" spc="-1" strike="noStrike">
              <a:latin typeface="Arial"/>
            </a:endParaRPr>
          </a:p>
        </p:txBody>
      </p:sp>
      <p:pic>
        <p:nvPicPr>
          <p:cNvPr id="610" name="Image" descr="Image"/>
          <p:cNvPicPr/>
          <p:nvPr/>
        </p:nvPicPr>
        <p:blipFill>
          <a:blip r:embed="rId16"/>
          <a:stretch/>
        </p:blipFill>
        <p:spPr>
          <a:xfrm>
            <a:off x="8273520" y="423720"/>
            <a:ext cx="2633040" cy="6010560"/>
          </a:xfrm>
          <a:prstGeom prst="rect">
            <a:avLst/>
          </a:prstGeom>
          <a:ln w="12600">
            <a:noFill/>
          </a:ln>
        </p:spPr>
      </p:pic>
      <p:sp>
        <p:nvSpPr>
          <p:cNvPr id="611" name="CustomShape 24"/>
          <p:cNvSpPr/>
          <p:nvPr/>
        </p:nvSpPr>
        <p:spPr>
          <a:xfrm>
            <a:off x="8841240" y="661320"/>
            <a:ext cx="1497600" cy="8154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2" name="Group 25"/>
          <p:cNvGrpSpPr/>
          <p:nvPr/>
        </p:nvGrpSpPr>
        <p:grpSpPr>
          <a:xfrm>
            <a:off x="9015120" y="667440"/>
            <a:ext cx="1309320" cy="5677920"/>
            <a:chOff x="9015120" y="667440"/>
            <a:chExt cx="1309320" cy="5677920"/>
          </a:xfrm>
        </p:grpSpPr>
        <p:sp>
          <p:nvSpPr>
            <p:cNvPr id="613" name="CustomShape 26"/>
            <p:cNvSpPr/>
            <p:nvPr/>
          </p:nvSpPr>
          <p:spPr>
            <a:xfrm>
              <a:off x="9015120" y="5281560"/>
              <a:ext cx="1220040" cy="1063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US" sz="1629" spc="-1" strike="noStrike">
                  <a:solidFill>
                    <a:srgbClr val="ffffff"/>
                  </a:solidFill>
                  <a:latin typeface="Arial"/>
                  <a:ea typeface="Arial"/>
                </a:rPr>
                <a:t>2021 Virtual ISIS</a:t>
              </a:r>
              <a:br/>
              <a:r>
                <a:rPr b="1" i="1" lang="en-US" sz="1629" spc="-1" strike="noStrike">
                  <a:solidFill>
                    <a:srgbClr val="ffffff"/>
                  </a:solidFill>
                  <a:latin typeface="Arial"/>
                  <a:ea typeface="Arial"/>
                </a:rPr>
                <a:t>McStas School</a:t>
              </a:r>
              <a:endParaRPr b="0" lang="en-US" sz="1629" spc="-1" strike="noStrike">
                <a:latin typeface="Arial"/>
              </a:endParaRPr>
            </a:p>
          </p:txBody>
        </p:sp>
        <p:grpSp>
          <p:nvGrpSpPr>
            <p:cNvPr id="614" name="Group 27"/>
            <p:cNvGrpSpPr/>
            <p:nvPr/>
          </p:nvGrpSpPr>
          <p:grpSpPr>
            <a:xfrm>
              <a:off x="9577080" y="667440"/>
              <a:ext cx="747360" cy="780480"/>
              <a:chOff x="9577080" y="667440"/>
              <a:chExt cx="747360" cy="780480"/>
            </a:xfrm>
          </p:grpSpPr>
          <p:sp>
            <p:nvSpPr>
              <p:cNvPr id="615" name="CustomShape 28"/>
              <p:cNvSpPr/>
              <p:nvPr/>
            </p:nvSpPr>
            <p:spPr>
              <a:xfrm>
                <a:off x="9579600" y="1134000"/>
                <a:ext cx="120240" cy="175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rgbClr val="990000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616" name="logoill.pdf" descr="logoill.pdf"/>
              <p:cNvPicPr/>
              <p:nvPr/>
            </p:nvPicPr>
            <p:blipFill>
              <a:blip r:embed="rId17"/>
              <a:stretch/>
            </p:blipFill>
            <p:spPr>
              <a:xfrm>
                <a:off x="10078200" y="1141200"/>
                <a:ext cx="168840" cy="161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17" name="mcstas-logo.pdf" descr="mcstas-logo.pdf"/>
              <p:cNvPicPr/>
              <p:nvPr/>
            </p:nvPicPr>
            <p:blipFill>
              <a:blip r:embed="rId18"/>
              <a:stretch/>
            </p:blipFill>
            <p:spPr>
              <a:xfrm>
                <a:off x="9577080" y="667440"/>
                <a:ext cx="747360" cy="4392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18" name="PSI-Logo_trans.png" descr="PSI-Logo_trans.png"/>
              <p:cNvPicPr/>
              <p:nvPr/>
            </p:nvPicPr>
            <p:blipFill>
              <a:blip r:embed="rId19"/>
              <a:stretch/>
            </p:blipFill>
            <p:spPr>
              <a:xfrm>
                <a:off x="9855360" y="1184040"/>
                <a:ext cx="210240" cy="766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19" name="ku-logo.pdf" descr="ku-logo.pdf"/>
              <p:cNvPicPr/>
              <p:nvPr/>
            </p:nvPicPr>
            <p:blipFill>
              <a:blip r:embed="rId20"/>
              <a:stretch/>
            </p:blipFill>
            <p:spPr>
              <a:xfrm>
                <a:off x="9712080" y="1132560"/>
                <a:ext cx="131760" cy="179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20" name="ESS_Logo_Frugal_Blue_cmyk.png" descr="ESS_Logo_Frugal_Blue_cmyk.png"/>
              <p:cNvPicPr/>
              <p:nvPr/>
            </p:nvPicPr>
            <p:blipFill>
              <a:blip r:embed="rId21"/>
              <a:stretch/>
            </p:blipFill>
            <p:spPr>
              <a:xfrm>
                <a:off x="9798480" y="1293480"/>
                <a:ext cx="287280" cy="15444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pic>
        <p:nvPicPr>
          <p:cNvPr id="621" name="Image" descr="Image"/>
          <p:cNvPicPr/>
          <p:nvPr/>
        </p:nvPicPr>
        <p:blipFill>
          <a:blip r:embed="rId22"/>
          <a:stretch/>
        </p:blipFill>
        <p:spPr>
          <a:xfrm>
            <a:off x="8859600" y="694800"/>
            <a:ext cx="636120" cy="630000"/>
          </a:xfrm>
          <a:prstGeom prst="rect">
            <a:avLst/>
          </a:prstGeom>
          <a:ln w="12600">
            <a:noFill/>
          </a:ln>
        </p:spPr>
      </p:pic>
      <p:sp>
        <p:nvSpPr>
          <p:cNvPr id="622" name="PlaceHolder 29"/>
          <p:cNvSpPr>
            <a:spLocks noGrp="1"/>
          </p:cNvSpPr>
          <p:nvPr>
            <p:ph type="title"/>
          </p:nvPr>
        </p:nvSpPr>
        <p:spPr>
          <a:xfrm>
            <a:off x="608760" y="273600"/>
            <a:ext cx="10960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0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1774800" y="42624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</a:rPr>
              <a:t>Write your own McStas component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1774800" y="1706400"/>
            <a:ext cx="9311760" cy="254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Aim:</a:t>
            </a:r>
            <a:endParaRPr b="0" lang="en-US" sz="1800" spc="-1" strike="noStrike">
              <a:latin typeface="Arial"/>
            </a:endParaRPr>
          </a:p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Write a component that models a semi-permeable mirror. i.e. a mirror with reflectivity&lt;1, which also uses focused sampling.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Hints:</a:t>
            </a:r>
            <a:endParaRPr b="0" lang="en-US" sz="1800" spc="-1" strike="noStrike">
              <a:latin typeface="Arial"/>
            </a:endParaRPr>
          </a:p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Step by step instructions in README on github / Thursday – item 4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https://github.com/McStasMcXtrace/Schools/tree/master/ISIS_April_2021/Thursday_April_15th/4_Writing_a_component/Exercise_write_comp</a:t>
            </a:r>
            <a:endParaRPr b="0" lang="en-US" sz="1400" spc="-1" strike="noStrike">
              <a:latin typeface="Arial"/>
            </a:endParaRPr>
          </a:p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Start with an </a:t>
            </a:r>
            <a:r>
              <a:rPr b="1" lang="en-US" sz="1800" spc="-1" strike="noStrike">
                <a:solidFill>
                  <a:srgbClr val="000000"/>
                </a:solidFill>
                <a:latin typeface="Courier New"/>
                <a:ea typeface="Arial"/>
              </a:rPr>
              <a:t>Arm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– it has most of the McStas structure present already.</a:t>
            </a:r>
            <a:endParaRPr b="0" lang="en-US" sz="1800" spc="-1" strike="noStrike">
              <a:latin typeface="Arial"/>
            </a:endParaRPr>
          </a:p>
          <a:p>
            <a:pPr marL="198000" indent="-197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Focused sampling is governed by: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2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fld id="{3D2DF3D1-FB52-4BEA-BBA9-D4EE4A13F788}" type="slidenum">
              <a:rPr b="1" lang="en-US" sz="700" spc="-1" strike="noStrike">
                <a:solidFill>
                  <a:srgbClr val="ffffff"/>
                </a:solidFill>
                <a:latin typeface="Arial"/>
                <a:ea typeface="Arial"/>
              </a:rPr>
              <a:t>1</a:t>
            </a:fld>
            <a:endParaRPr b="0" lang="en-US" sz="7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63" name="Formula 4"/>
              <p:cNvSpPr txBox="1"/>
              <p:nvPr/>
            </p:nvSpPr>
            <p:spPr>
              <a:xfrm>
                <a:off x="2516040" y="4967280"/>
                <a:ext cx="1000080" cy="76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π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P</m:t>
                        </m:r>
                      </m:num>
                      <m:den>
                        <m:sSub>
                          <m:e>
                            <m:r>
                              <m:t xml:space="preserve">f</m:t>
                            </m:r>
                          </m:e>
                          <m:sub>
                            <m:r>
                              <m:t xml:space="preserve">mc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64" name="Formula 5"/>
              <p:cNvSpPr txBox="1"/>
              <p:nvPr/>
            </p:nvSpPr>
            <p:spPr>
              <a:xfrm>
                <a:off x="5101560" y="4788000"/>
                <a:ext cx="312840" cy="27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π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65" name="Formula 6"/>
              <p:cNvSpPr txBox="1"/>
              <p:nvPr/>
            </p:nvSpPr>
            <p:spPr>
              <a:xfrm>
                <a:off x="5116320" y="5295240"/>
                <a:ext cx="283320" cy="33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666" name="Formula 7"/>
              <p:cNvSpPr txBox="1"/>
              <p:nvPr/>
            </p:nvSpPr>
            <p:spPr>
              <a:xfrm>
                <a:off x="5036040" y="5814360"/>
                <a:ext cx="443520" cy="38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f</m:t>
                        </m:r>
                      </m:e>
                      <m:sub>
                        <m:r>
                          <m:t xml:space="preserve">mc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67" name="CustomShape 8"/>
          <p:cNvSpPr/>
          <p:nvPr/>
        </p:nvSpPr>
        <p:spPr>
          <a:xfrm>
            <a:off x="5510880" y="4703400"/>
            <a:ext cx="2716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: weight multiplier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: physical probability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: Monte Carlo probability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68" name="Formula 9"/>
              <p:cNvSpPr txBox="1"/>
              <p:nvPr/>
            </p:nvSpPr>
            <p:spPr>
              <a:xfrm>
                <a:off x="5750280" y="3258360"/>
                <a:ext cx="719280" cy="359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2021-04-14T22:36:40Z</dcterms:created>
  <dc:creator>Erik Knudsen</dc:creator>
  <dc:description/>
  <dc:language>en-GB</dc:language>
  <cp:lastModifiedBy>Erik Knudsen</cp:lastModifiedBy>
  <dcterms:modified xsi:type="dcterms:W3CDTF">2021-04-14T22:44:49Z</dcterms:modified>
  <cp:revision>3</cp:revision>
  <dc:subject/>
  <dc:title/>
</cp:coreProperties>
</file>